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5000" sy="1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0BB8F-598E-4A14-8A2C-66F9903A18D4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ED05F-9786-4683-80B2-8F912CD9FC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" sz="47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ACUTE MANIA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4000504"/>
            <a:ext cx="6400800" cy="542932"/>
          </a:xfrm>
        </p:spPr>
        <p:txBody>
          <a:bodyPr>
            <a:normAutofit/>
          </a:bodyPr>
          <a:lstStyle/>
          <a:p>
            <a:r>
              <a:rPr lang="en" sz="28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2984"/>
            <a:ext cx="8229600" cy="3625857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sr-Cyrl-CS" dirty="0">
              <a:solidFill>
                <a:srgbClr val="DF1F4D"/>
              </a:solidFill>
            </a:endParaRPr>
          </a:p>
          <a:p>
            <a:pPr>
              <a:buFontTx/>
              <a:buNone/>
            </a:pPr>
            <a:endParaRPr lang="sr-Cyrl-CS" dirty="0">
              <a:solidFill>
                <a:srgbClr val="DF1F4D"/>
              </a:solidFill>
            </a:endParaRPr>
          </a:p>
          <a:p>
            <a:pPr>
              <a:buFontTx/>
              <a:buNone/>
            </a:pPr>
            <a:r>
              <a:rPr lang="en" dirty="0">
                <a:solidFill>
                  <a:srgbClr val="DF1F4D"/>
                </a:solidFill>
              </a:rPr>
              <a:t> 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</a:rPr>
              <a:t>Abrupt discontinuation of lithium therapy, or other maintenance therapy, carries a high risk of </a:t>
            </a:r>
            <a:endParaRPr lang="sr-Latn-RS" b="1" dirty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sr-Latn-RS" b="1" dirty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</a:rPr>
              <a:t>relapse and suicide. That is why therapy is discontinued gradually.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71538" y="1714488"/>
            <a:ext cx="7072362" cy="335758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sz="36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Acute lithium poisoning</a:t>
            </a:r>
          </a:p>
          <a:p>
            <a:pPr algn="ctr">
              <a:buFontTx/>
              <a:buNone/>
            </a:pPr>
            <a:endParaRPr lang="sr-Cyrl-CS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lvl="2">
              <a:buClr>
                <a:srgbClr val="C00000"/>
              </a:buClr>
              <a:buFont typeface="MS Reference Sans Serif" pitchFamily="34" charset="0"/>
              <a:buChar char="☆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Vomiting</a:t>
            </a:r>
          </a:p>
          <a:p>
            <a:pPr lvl="2">
              <a:buClr>
                <a:srgbClr val="C00000"/>
              </a:buClr>
              <a:buFont typeface="MS Reference Sans Serif" pitchFamily="34" charset="0"/>
              <a:buChar char="☆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Diarrhea</a:t>
            </a:r>
          </a:p>
          <a:p>
            <a:pPr lvl="2">
              <a:buClr>
                <a:srgbClr val="C00000"/>
              </a:buClr>
              <a:buFont typeface="MS Reference Sans Serif" pitchFamily="34" charset="0"/>
              <a:buChar char="☆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 coarse tremor</a:t>
            </a:r>
          </a:p>
          <a:p>
            <a:pPr lvl="2">
              <a:buClr>
                <a:srgbClr val="C00000"/>
              </a:buClr>
              <a:buFont typeface="MS Reference Sans Serif" pitchFamily="34" charset="0"/>
              <a:buChar char="☆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Ataxia</a:t>
            </a:r>
          </a:p>
          <a:p>
            <a:pPr lvl="2">
              <a:buClr>
                <a:srgbClr val="C00000"/>
              </a:buClr>
              <a:buFont typeface="MS Reference Sans Serif" pitchFamily="34" charset="0"/>
              <a:buChar char="☆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Coma</a:t>
            </a:r>
          </a:p>
          <a:p>
            <a:pPr lvl="2">
              <a:buClr>
                <a:srgbClr val="C00000"/>
              </a:buClr>
              <a:buFont typeface="MS Reference Sans Serif" pitchFamily="34" charset="0"/>
              <a:buChar char="☆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Convulsions</a:t>
            </a:r>
            <a:endParaRPr lang="sr-Latn-CS" sz="32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71480"/>
            <a:ext cx="8786874" cy="5929354"/>
          </a:xfrm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en" sz="39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Milder signs of poisoning</a:t>
            </a:r>
          </a:p>
          <a:p>
            <a:pPr algn="ctr">
              <a:buFontTx/>
              <a:buNone/>
            </a:pPr>
            <a:endParaRPr lang="sr-Cyrl-CS" sz="9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9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9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Nausea, vomiting, abdominal pain, diarrhea</a:t>
            </a:r>
          </a:p>
          <a:p>
            <a:pPr>
              <a:buClr>
                <a:srgbClr val="C00000"/>
              </a:buClr>
            </a:pPr>
            <a:endParaRPr lang="sr-Cyrl-CS" sz="13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Drowsiness, sedation, fine tremor, confusion, hyperreflexia, dysarthria, focal neurological deficits, convulsions</a:t>
            </a:r>
          </a:p>
          <a:p>
            <a:pPr>
              <a:buClr>
                <a:srgbClr val="C00000"/>
              </a:buClr>
            </a:pPr>
            <a:endParaRPr lang="sr-Cyrl-CS" sz="13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Arrhythmia, hypotension, T-wave depression on ECG</a:t>
            </a:r>
          </a:p>
          <a:p>
            <a:pPr>
              <a:buClr>
                <a:srgbClr val="C00000"/>
              </a:buClr>
            </a:pPr>
            <a:endParaRPr lang="sr-Cyrl-CS" sz="13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kidneys have a reduced ability to concentrate urine, due to the inhibition of the effect of vasopressin on renal adenyl cyclase.</a:t>
            </a:r>
            <a:endParaRPr lang="sr-Latn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endParaRPr lang="sr-Cyrl-CS" dirty="0">
              <a:solidFill>
                <a:srgbClr val="255559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411807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Albuminuria, polyuria, polydipsia</a:t>
            </a:r>
          </a:p>
          <a:p>
            <a:pPr>
              <a:buClr>
                <a:srgbClr val="C00000"/>
              </a:buClr>
            </a:pPr>
            <a:endParaRPr lang="sr-Cyrl-CS" sz="2000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Enlargement of the thyroid gland, with euthyroidism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endParaRPr lang="sr-Cyrl-CS" sz="2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Weight gain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endParaRPr lang="sr-Cyrl-CS" sz="2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Worsening of acne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endParaRPr lang="sr-Cyrl-CS" sz="2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Mild alopecia</a:t>
            </a:r>
            <a:endParaRPr lang="sr-Latn-CS" sz="32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126055"/>
          </a:xfrm>
        </p:spPr>
        <p:txBody>
          <a:bodyPr/>
          <a:lstStyle/>
          <a:p>
            <a:pPr algn="ctr">
              <a:buFontTx/>
              <a:buNone/>
            </a:pPr>
            <a:r>
              <a:rPr lang="en" sz="36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Treatment of overdose</a:t>
            </a:r>
          </a:p>
          <a:p>
            <a:pPr algn="ctr">
              <a:buFontTx/>
              <a:buNone/>
            </a:pPr>
            <a:endParaRPr lang="sr-Cyrl-CS" sz="36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16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Rehydrate the patient, with Na+ replacement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endParaRPr lang="sr-Cyrl-CS" sz="1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" sz="32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Dialysis</a:t>
            </a:r>
            <a:endParaRPr lang="sr-Latn-CS" sz="32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642918"/>
            <a:ext cx="8643998" cy="548324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use of lithium in pregnancy leads to:</a:t>
            </a:r>
          </a:p>
          <a:p>
            <a:pPr algn="ctr">
              <a:buFontTx/>
              <a:buNone/>
            </a:pPr>
            <a:endParaRPr lang="sr-Cyrl-CS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Neonatal goiters, CNS depression, hypotonia, heart murmur</a:t>
            </a: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endParaRPr lang="sr-Cyrl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In the first trimester, it causes congenital anomalies of the cardiovascular system</a:t>
            </a:r>
            <a:endParaRPr lang="sr-Latn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785794"/>
            <a:ext cx="8501122" cy="555468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In acute mania, control of agitation is urgently achieved by administration</a:t>
            </a:r>
          </a:p>
          <a:p>
            <a:pPr>
              <a:buFont typeface="Wingdings" pitchFamily="2" charset="2"/>
              <a:buNone/>
            </a:pPr>
            <a:r>
              <a:rPr lang="en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    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antipsychotics</a:t>
            </a:r>
            <a:r>
              <a:rPr lang="en" sz="2800" dirty="0">
                <a:solidFill>
                  <a:srgbClr val="6C2FD9"/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" sz="2800" dirty="0">
                <a:solidFill>
                  <a:srgbClr val="6C2FD9"/>
                </a:solidFill>
                <a:latin typeface="Comic Sans MS" pitchFamily="66" charset="0"/>
              </a:rPr>
              <a:t>                              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or</a:t>
            </a:r>
          </a:p>
          <a:p>
            <a:pPr>
              <a:buFont typeface="Wingdings" pitchFamily="2" charset="2"/>
              <a:buNone/>
            </a:pP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   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sedating benzodiazepine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           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(lorazepam or clonazepam)</a:t>
            </a:r>
          </a:p>
          <a:p>
            <a:pPr>
              <a:buFont typeface="Wingdings" pitchFamily="2" charset="2"/>
              <a:buNone/>
            </a:pPr>
            <a:endParaRPr lang="sr-Cyrl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same can be achieved with antiepileptic drugs</a:t>
            </a:r>
            <a:r>
              <a:rPr lang="en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                </a:t>
            </a:r>
            <a:r>
              <a:rPr lang="sr-Latn-R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Sodium</a:t>
            </a:r>
            <a:r>
              <a:rPr lang="sr-Latn-R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valproate</a:t>
            </a:r>
          </a:p>
          <a:p>
            <a:pPr>
              <a:buFont typeface="Wingdings" pitchFamily="2" charset="2"/>
              <a:buNone/>
            </a:pPr>
            <a:r>
              <a:rPr lang="en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        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(30mg/kg, then 20mg/kg/day)</a:t>
            </a:r>
            <a:endParaRPr lang="sr-Latn-CS" sz="4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5722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endParaRPr lang="sr-Cyrl-CS" dirty="0">
              <a:solidFill>
                <a:srgbClr val="0099CC"/>
              </a:solidFill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0099CC"/>
                </a:solidFill>
              </a:rPr>
              <a:t>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Antipsychotics are used to stop a manic attack</a:t>
            </a:r>
            <a:r>
              <a:rPr lang="en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</a:rPr>
              <a:t>chlorpromazine, haloperidol, risperidone, olanzapine and quetiapine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800" b="1" dirty="0">
              <a:solidFill>
                <a:srgbClr val="6C2FD9"/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When the patient is stabilized, it is given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</a:rPr>
              <a:t>lithium</a:t>
            </a:r>
          </a:p>
          <a:p>
            <a:pPr>
              <a:buClr>
                <a:srgbClr val="C00000"/>
              </a:buClr>
              <a:buNone/>
            </a:pPr>
            <a:endParaRPr lang="sr-Cyrl-CS" sz="2800" b="1" dirty="0">
              <a:solidFill>
                <a:srgbClr val="6C2FD9"/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Lithium is given for several months after improvement. The length of administration depends on the frequency of relapse and the assessment should be made by a psychiatrist</a:t>
            </a:r>
            <a:endParaRPr lang="sr-Latn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472518" cy="562612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Antiepileptics</a:t>
            </a: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</a:rPr>
              <a:t>carbamazepine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and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</a:rPr>
              <a:t>valproate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are also used to prevent bipolar disorder, but are weaker than lithium. Compared to them, lithium significantly reduces the risk of suicide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800" dirty="0">
              <a:solidFill>
                <a:srgbClr val="255559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</a:rPr>
              <a:t>Lamotrigine</a:t>
            </a: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is used only in prevention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800" dirty="0">
              <a:solidFill>
                <a:srgbClr val="255559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</a:rPr>
              <a:t>Olanzapine</a:t>
            </a: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sr-Latn-RS" sz="2800" dirty="0" err="1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may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also be used to treat bipolar disorder type 1</a:t>
            </a:r>
          </a:p>
          <a:p>
            <a:pPr>
              <a:lnSpc>
                <a:spcPct val="90000"/>
              </a:lnSpc>
              <a:buClr>
                <a:srgbClr val="C00000"/>
              </a:buClr>
              <a:buNone/>
            </a:pPr>
            <a:endParaRPr lang="sr-Cyrl-CS" sz="2800" dirty="0">
              <a:solidFill>
                <a:srgbClr val="255559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</a:rPr>
              <a:t>Lithium</a:t>
            </a:r>
            <a:r>
              <a:rPr lang="en" sz="2800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can be </a:t>
            </a:r>
            <a:r>
              <a:rPr lang="en" sz="2800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combined </a:t>
            </a:r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with antiepileptic drugs in refractory cases</a:t>
            </a:r>
            <a:endParaRPr lang="sr-Latn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428604"/>
            <a:ext cx="8858312" cy="6215106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LITHIUM</a:t>
            </a:r>
          </a:p>
          <a:p>
            <a:pPr>
              <a:buFont typeface="Wingdings" pitchFamily="2" charset="2"/>
              <a:buNone/>
            </a:pPr>
            <a:endParaRPr lang="sr-Cyrl-CS" sz="2000" b="1" u="sng" dirty="0">
              <a:solidFill>
                <a:srgbClr val="255559"/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rgbClr val="255559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Lithium is used in the form of salts: citrate and carbonate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1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There are no psychotropic effects in healthy individuals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16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Unlike Na </a:t>
            </a:r>
            <a:r>
              <a:rPr lang="en" baseline="300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+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and K </a:t>
            </a:r>
            <a:r>
              <a:rPr lang="en" baseline="300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+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Li </a:t>
            </a:r>
            <a:r>
              <a:rPr lang="en" baseline="300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+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has a small distribution gradient across the membranes, so it </a:t>
            </a:r>
            <a:r>
              <a:rPr lang="en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cannot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be used to maintain the membrane potential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215106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rgbClr val="0099CC"/>
                </a:solidFill>
              </a:rPr>
              <a:t>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Lithium inhibits inositol monophosphatase, which reduces the concentration of inositol in the brain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Lithium does not bind to plasma proteins; it is initially found in the extracellular fluid, and then gradually accumulates in the tissues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Vd = 0.7-0.9 l/kg body weight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 </a:t>
            </a:r>
            <a:r>
              <a:rPr lang="sr-Latn-RS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1/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 = 20 – 24h</a:t>
            </a:r>
            <a:endParaRPr lang="sr-Cyrl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500042"/>
            <a:ext cx="8858312" cy="6215106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95% of the lithium dose is eliminated in the urine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80% of the filtered lithium is reabsorbed in the proximal tubule of the kidney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Sodium loading gives a small increase in lithium excretion, and sodium deficiency causes lithium retention (e.g. after administration of diuretics)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Osmotic diuretics and triamterene increase lithium excretion</a:t>
            </a:r>
            <a:endParaRPr lang="sr-Latn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621510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endParaRPr lang="sr-Cyrl-CS" sz="1000" dirty="0">
              <a:solidFill>
                <a:srgbClr val="0099CC"/>
              </a:solidFill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dose of lithium is 900 - 1500mg per day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Therapeutic concentration: 0.5 - 1mEq/l</a:t>
            </a:r>
          </a:p>
          <a:p>
            <a:pPr>
              <a:buClr>
                <a:srgbClr val="C00000"/>
              </a:buClr>
              <a:buFont typeface="Arial Unicode MS" pitchFamily="34" charset="-128"/>
              <a:buNone/>
            </a:pPr>
            <a:endParaRPr lang="sr-Cyrl-CS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Serum lithium concentration is monitored; in </a:t>
            </a:r>
            <a:r>
              <a:rPr lang="en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treatment </a:t>
            </a: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of mania, it should be 0.9-1.1 mEq/l, while 0.6 - 0.75 mEq/l is sufficient for </a:t>
            </a:r>
            <a:r>
              <a:rPr lang="en" u="sng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prevention</a:t>
            </a:r>
          </a:p>
          <a:p>
            <a:pPr>
              <a:buClr>
                <a:srgbClr val="C00000"/>
              </a:buClr>
              <a:buFont typeface="Arial Unicode MS" pitchFamily="34" charset="-128"/>
              <a:buNone/>
            </a:pPr>
            <a:endParaRPr lang="sr-Cyrl-CS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Multiple single doses are given daily</a:t>
            </a:r>
            <a:endParaRPr lang="sr-Latn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sz="36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Indications for the use of lithium</a:t>
            </a:r>
          </a:p>
          <a:p>
            <a:pPr>
              <a:buFont typeface="Wingdings" pitchFamily="2" charset="2"/>
              <a:buNone/>
            </a:pPr>
            <a:endParaRPr lang="sr-Cyrl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Treatment of bipolar disorder, i.e. treatment of acute mania and prevention of recurrence of bipolar disorder</a:t>
            </a: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endParaRPr lang="sr-Cyrl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Treatment of recurrent, especially melancholic depression, as an adjunct to antidepressants</a:t>
            </a:r>
            <a:endParaRPr lang="sr-Latn-C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600</Words>
  <Application>Microsoft Office PowerPoint</Application>
  <PresentationFormat>On-screen Show (4:3)</PresentationFormat>
  <Paragraphs>101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Unicode MS</vt:lpstr>
      <vt:lpstr>Calibri</vt:lpstr>
      <vt:lpstr>Comic Sans MS</vt:lpstr>
      <vt:lpstr>MS Reference Sans Serif</vt:lpstr>
      <vt:lpstr>Wingdings</vt:lpstr>
      <vt:lpstr>Office Theme</vt:lpstr>
      <vt:lpstr>TREATMENT OF ACUTE MANIA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АКУТНЕ МАНИЈЕ</dc:title>
  <dc:creator> </dc:creator>
  <cp:lastModifiedBy>Boj</cp:lastModifiedBy>
  <cp:revision>7</cp:revision>
  <dcterms:created xsi:type="dcterms:W3CDTF">2011-03-03T11:03:02Z</dcterms:created>
  <dcterms:modified xsi:type="dcterms:W3CDTF">2023-07-29T15:38:07Z</dcterms:modified>
</cp:coreProperties>
</file>