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e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380" y="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B5BC96-7B04-45FB-A5CA-DB73858169F9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BCE956-69B3-4019-BEEC-02A0C912EDF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" dirty="0"/>
              <a:t>P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BCE956-69B3-4019-BEEC-02A0C912EDFB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3886200"/>
            <a:ext cx="6858000" cy="9906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/>
              <a:t>Click to edit Master subtitle style</a:t>
            </a:r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>
            <a:lvl1pPr>
              <a:defRPr sz="1400"/>
            </a:lvl1pPr>
          </a:lstStyle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</p:spPr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Rectangle 20"/>
          <p:cNvSpPr/>
          <p:nvPr/>
        </p:nvSpPr>
        <p:spPr>
          <a:xfrm>
            <a:off x="904875" y="3648075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angle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Isosceles Triangle 7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5400000">
            <a:off x="3629607" y="3201952"/>
            <a:ext cx="585216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</p:spPr>
        <p:txBody>
          <a:bodyPr anchor="t" anchorCtr="0"/>
          <a:lstStyle>
            <a:lvl1pPr algn="r">
              <a:buNone/>
              <a:defRPr sz="3200" b="0" cap="none" baseline="0"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</p:spPr>
        <p:txBody>
          <a:bodyPr anchor="t" anchorCtr="0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9848" y="6355080"/>
            <a:ext cx="1520952" cy="365760"/>
          </a:xfrm>
        </p:spPr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914400" y="2819400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914400" y="2819400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632198" y="1216152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noFill/>
          <a:ln>
            <a:noFill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8200" y="1295400"/>
            <a:ext cx="4041775" cy="685800"/>
          </a:xfrm>
          <a:noFill/>
          <a:ln>
            <a:noFill/>
          </a:ln>
        </p:spPr>
        <p:txBody>
          <a:bodyPr lIns="91440" anchor="b" anchorCtr="0"/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648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Isosceles Triangle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5" name="Straight Connector 4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Isosceles Triangle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</p:spPr>
        <p:txBody>
          <a:bodyPr anchor="b" anchorCtr="0">
            <a:noAutofit/>
          </a:bodyPr>
          <a:lstStyle>
            <a:lvl1pPr algn="l">
              <a:buNone/>
              <a:defRPr sz="2000" b="1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324600" y="1219200"/>
            <a:ext cx="2514600" cy="4843463"/>
          </a:xfrm>
        </p:spPr>
        <p:txBody>
          <a:bodyPr/>
          <a:lstStyle>
            <a:lvl1pPr marL="0" indent="0">
              <a:lnSpc>
                <a:spcPts val="22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 rot="5400000">
            <a:off x="3160645" y="3324225"/>
            <a:ext cx="603504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Isosceles Triangle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5715000" cy="5715000"/>
          </a:xfrm>
        </p:spPr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ln>
            <a:solidFill>
              <a:schemeClr val="accent1"/>
            </a:solidFill>
          </a:ln>
        </p:spPr>
        <p:txBody>
          <a:bodyPr lIns="274320" anchor="ctr"/>
          <a:lstStyle>
            <a:lvl1pPr algn="r">
              <a:buNone/>
              <a:defRPr sz="2000" b="0">
                <a:solidFill>
                  <a:schemeClr val="tx1"/>
                </a:solidFill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1905000"/>
            <a:ext cx="8229600" cy="4270248"/>
          </a:xfrm>
          <a:solidFill>
            <a:schemeClr val="tx1">
              <a:shade val="50000"/>
            </a:schemeClr>
          </a:solidFill>
          <a:ln>
            <a:noFill/>
          </a:ln>
          <a:effectLst/>
        </p:spPr>
        <p:txBody>
          <a:bodyPr/>
          <a:lstStyle>
            <a:lvl1pPr marL="0" indent="0">
              <a:spcBef>
                <a:spcPts val="600"/>
              </a:spcBef>
              <a:buNone/>
              <a:defRPr sz="3200"/>
            </a:lvl1pPr>
          </a:lstStyle>
          <a:p>
            <a:r>
              <a:rPr kumimoji="0" lang="en-US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19200"/>
            <a:ext cx="8229600" cy="533400"/>
          </a:xfrm>
        </p:spPr>
        <p:txBody>
          <a:bodyPr anchor="ctr" anchorCtr="0"/>
          <a:lstStyle>
            <a:lvl1pPr marL="0" indent="0" algn="l">
              <a:buFontTx/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Isosceles Triangle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457200" y="500856"/>
            <a:ext cx="182880" cy="68580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/>
              <a:t>Click to edit Master text styles</a:t>
            </a:r>
          </a:p>
          <a:p>
            <a:pPr lvl="1" eaLnBrk="1" latinLnBrk="0" hangingPunct="1"/>
            <a:r>
              <a:rPr kumimoji="0" lang="en-US"/>
              <a:t>Second level</a:t>
            </a:r>
          </a:p>
          <a:p>
            <a:pPr lvl="2" eaLnBrk="1" latinLnBrk="0" hangingPunct="1"/>
            <a:r>
              <a:rPr kumimoji="0" lang="en-US"/>
              <a:t>Third level</a:t>
            </a:r>
          </a:p>
          <a:p>
            <a:pPr lvl="3" eaLnBrk="1" latinLnBrk="0" hangingPunct="1"/>
            <a:r>
              <a:rPr kumimoji="0" lang="en-US"/>
              <a:t>Fourth level</a:t>
            </a:r>
          </a:p>
          <a:p>
            <a:pPr lvl="4" eaLnBrk="1" latinLnBrk="0" hangingPunct="1"/>
            <a:r>
              <a:rPr kumimoji="0" lang="en-US"/>
              <a:t>Fifth level</a:t>
            </a:r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DF68A7DA-E769-456D-8CB4-8DA99B1AABE5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63F785CC-5D18-4A0C-AA64-B2F8727C0698}" type="slidenum">
              <a:rPr lang="en-US" smtClean="0"/>
              <a:t>‹#›</a:t>
            </a:fld>
            <a:endParaRPr lang="en-US"/>
          </a:p>
        </p:txBody>
      </p:sp>
      <p:sp>
        <p:nvSpPr>
          <p:cNvPr id="28" name="Straight Connector 2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Isosceles Triangle 9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0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19200" y="3643314"/>
            <a:ext cx="6858000" cy="1233486"/>
          </a:xfrm>
        </p:spPr>
        <p:txBody>
          <a:bodyPr>
            <a:normAutofit fontScale="90000"/>
          </a:bodyPr>
          <a:lstStyle/>
          <a:p>
            <a:pPr algn="ctr"/>
            <a:r>
              <a:rPr lang="en" sz="4400" b="1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ADVERSE EFFECTS </a:t>
            </a:r>
            <a:br>
              <a:rPr lang="sr-Cyrl-CS" sz="4400" b="1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</a:br>
            <a:r>
              <a:rPr lang="en" sz="4400" b="1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OF ANTIPSYCHOTICS</a:t>
            </a:r>
            <a:br>
              <a:rPr lang="sr-Cyrl-CS" b="1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" dirty="0">
                <a:latin typeface="Comic Sans MS" pitchFamily="66" charset="0"/>
              </a:rPr>
              <a:t>Prof. Slobodan Janković</a:t>
            </a:r>
            <a:endParaRPr lang="en-US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Tardive dyskinesia can be controlled with a strong neuroleptic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Reserpine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Switch to clozapine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Anticholinergics worsen tardive dyskinesia, except for "rabbit syndrome", where they may be useful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Metabolic effects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1000100" y="1214422"/>
            <a:ext cx="7972452" cy="4937760"/>
          </a:xfrm>
        </p:spPr>
        <p:txBody>
          <a:bodyPr/>
          <a:lstStyle/>
          <a:p>
            <a:pPr algn="ctr">
              <a:buFontTx/>
              <a:buNone/>
            </a:pPr>
            <a:endParaRPr lang="sr-Cyrl-CS" sz="32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algn="ctr">
              <a:buFontTx/>
              <a:buNone/>
            </a:pPr>
            <a:endParaRPr lang="sr-Cyrl-CS" sz="11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Weight gain (especially with clozapine and olanzapine)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Rarely with aripiprazole and ziprasidone</a:t>
            </a:r>
            <a:endParaRPr lang="sr-Latn-CS" dirty="0">
              <a:solidFill>
                <a:srgbClr val="2D92B1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Effects on bone marrow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ctr">
              <a:buClr>
                <a:srgbClr val="FF6600"/>
              </a:buClr>
              <a:buFont typeface="Monotype Sorts 2" pitchFamily="18" charset="2"/>
              <a:buNone/>
            </a:pPr>
            <a:endParaRPr lang="sr-Cyrl-CS" sz="32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algn="ctr">
              <a:buClr>
                <a:srgbClr val="FF6600"/>
              </a:buClr>
              <a:buFont typeface="Monotype Sorts 2" pitchFamily="18" charset="2"/>
              <a:buNone/>
            </a:pPr>
            <a:endParaRPr lang="sr-Cyrl-CS" sz="16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Leukopenia and eosinophilia (clozapine, less often phenothiazines: 1:10,000)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4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In the first 8-12 weeks of treatment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4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Agranulocytosis (clozapine, incidence </a:t>
            </a:r>
            <a:r>
              <a:rPr lang="en" u="sng" dirty="0">
                <a:solidFill>
                  <a:srgbClr val="2D92B1"/>
                </a:solidFill>
                <a:latin typeface="Comic Sans MS" pitchFamily="66" charset="0"/>
              </a:rPr>
              <a:t>1% </a:t>
            </a:r>
            <a:r>
              <a:rPr lang="sr-Latn-RS" u="sng" dirty="0">
                <a:solidFill>
                  <a:srgbClr val="2D92B1"/>
                </a:solidFill>
                <a:latin typeface="Comic Sans MS" pitchFamily="66" charset="0"/>
              </a:rPr>
              <a:t>)</a:t>
            </a: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. Therefore, when taking clozapine, the number of leukocytes is controlled </a:t>
            </a:r>
            <a:r>
              <a:rPr lang="sr-Latn-RS" dirty="0" err="1">
                <a:solidFill>
                  <a:srgbClr val="2D92B1"/>
                </a:solidFill>
                <a:latin typeface="Comic Sans MS" pitchFamily="66" charset="0"/>
              </a:rPr>
              <a:t>every</a:t>
            </a: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 7 days during the first 6 months, then </a:t>
            </a:r>
            <a:r>
              <a:rPr lang="sr-Latn-RS" dirty="0" err="1">
                <a:solidFill>
                  <a:srgbClr val="2D92B1"/>
                </a:solidFill>
                <a:latin typeface="Comic Sans MS" pitchFamily="66" charset="0"/>
              </a:rPr>
              <a:t>every</a:t>
            </a: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 15 days</a:t>
            </a:r>
            <a:r>
              <a:rPr lang="sr-Latn-RS" dirty="0">
                <a:solidFill>
                  <a:srgbClr val="2D92B1"/>
                </a:solidFill>
                <a:latin typeface="Comic Sans MS" pitchFamily="66" charset="0"/>
              </a:rPr>
              <a:t>.</a:t>
            </a:r>
            <a:endParaRPr lang="sr-Latn-CS" dirty="0">
              <a:solidFill>
                <a:srgbClr val="2D92B1"/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Skin reactions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85720" y="1219200"/>
            <a:ext cx="8401080" cy="4937760"/>
          </a:xfrm>
        </p:spPr>
        <p:txBody>
          <a:bodyPr/>
          <a:lstStyle/>
          <a:p>
            <a:pPr algn="ctr">
              <a:buFontTx/>
              <a:buNone/>
            </a:pPr>
            <a:endParaRPr lang="sr-Cyrl-CS" sz="40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Urticaria or dermatitis (5% of cases, phenothiazines)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Phototoxicity (chlorpromazine)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New antipsychotics rarely cause skin reactions</a:t>
            </a:r>
            <a:endParaRPr lang="sr-Latn-CS" dirty="0">
              <a:solidFill>
                <a:srgbClr val="2D92B1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Eye reactions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ctr">
              <a:buFontTx/>
              <a:buNone/>
            </a:pPr>
            <a:endParaRPr lang="sr-Cyrl-CS" sz="32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algn="ctr">
              <a:buFontTx/>
              <a:buNone/>
            </a:pPr>
            <a:endParaRPr lang="sr-Cyrl-CS" sz="40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Corneal and lens clouding (chlorpromazine)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Pigmentary retinopathy (thioridazine in doses higher than 1000mg per day)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Effects on the gastrointestinal tract </a:t>
            </a:r>
            <a:br>
              <a:rPr lang="sr-Cyrl-CS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</a:br>
            <a:r>
              <a:rPr lang="en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and liver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14282" y="1219200"/>
            <a:ext cx="8572560" cy="4937760"/>
          </a:xfrm>
        </p:spPr>
        <p:txBody>
          <a:bodyPr/>
          <a:lstStyle/>
          <a:p>
            <a:pPr algn="ctr">
              <a:buFontTx/>
              <a:buNone/>
            </a:pPr>
            <a:endParaRPr lang="sr-Cyrl-CS" sz="32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Mild jaundice at the beginning of chlorpromazine therapy. The nature of the reaction is allergic. It passes spontaneously due to desensitization.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4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Clozapine may cause sialorrhea or ileus</a:t>
            </a:r>
            <a:endParaRPr lang="sr-Cyrl-CS" dirty="0">
              <a:solidFill>
                <a:srgbClr val="2D92B1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" b="1" dirty="0">
                <a:solidFill>
                  <a:srgbClr val="A5002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Hyperprolactinemia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357298"/>
            <a:ext cx="8229600" cy="4799662"/>
          </a:xfrm>
        </p:spPr>
        <p:txBody>
          <a:bodyPr/>
          <a:lstStyle/>
          <a:p>
            <a:pPr>
              <a:buFontTx/>
              <a:buNone/>
            </a:pPr>
            <a:endParaRPr lang="sr-Cyrl-CS" sz="20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It is more common with classic antipsychotics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In women: anovulation, amenorrhea, decreased libido, gynecomastia and galactorrhea</a:t>
            </a:r>
            <a:endParaRPr lang="sr-Cyrl-CS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In men: decreased libido, erectile or ejaculatory dysfunction, azoospermia, gynecomastia and galactorrhea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Antipsychotic drug interactions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14282" y="1219200"/>
            <a:ext cx="8715436" cy="4937760"/>
          </a:xfrm>
        </p:spPr>
        <p:txBody>
          <a:bodyPr>
            <a:normAutofit lnSpcReduction="10000"/>
          </a:bodyPr>
          <a:lstStyle/>
          <a:p>
            <a:pPr>
              <a:buFontTx/>
              <a:buNone/>
            </a:pPr>
            <a:r>
              <a:rPr lang="en" sz="3200" b="1" dirty="0">
                <a:solidFill>
                  <a:srgbClr val="A5002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endParaRPr lang="sr-Cyrl-CS" sz="32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>
              <a:buFontTx/>
              <a:buNone/>
            </a:pPr>
            <a:endParaRPr lang="sr-Cyrl-CS" sz="14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 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They potentiate the sedative effects of opioids, alcohol and sedatives, antihistamines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Chlorpromazine potentiates respiratory depression with meperidine</a:t>
            </a:r>
            <a:endParaRPr lang="sr-Cyrl-CS" sz="24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Due to their antimuscarinic properties, clozapine and thioridazine potentiate the central and peripheral effects of anticholinergics</a:t>
            </a:r>
            <a:endParaRPr lang="sr-Cyrl-CS" sz="24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SSRIs inhibit the metabolism of neuroleptics on cytochromes</a:t>
            </a:r>
            <a:endParaRPr lang="sr-Latn-CS" sz="2400" dirty="0">
              <a:solidFill>
                <a:srgbClr val="2D92B1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5720" y="152400"/>
            <a:ext cx="8643998" cy="990600"/>
          </a:xfrm>
        </p:spPr>
        <p:txBody>
          <a:bodyPr>
            <a:noAutofit/>
          </a:bodyPr>
          <a:lstStyle/>
          <a:p>
            <a:r>
              <a:rPr lang="en" sz="3600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Cardiovascular side effects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714488"/>
            <a:ext cx="8229600" cy="4442472"/>
          </a:xfrm>
        </p:spPr>
        <p:txBody>
          <a:bodyPr>
            <a:normAutofit/>
          </a:bodyPr>
          <a:lstStyle/>
          <a:p>
            <a:pPr>
              <a:buFontTx/>
              <a:buNone/>
            </a:pPr>
            <a:endParaRPr lang="sr-Cyrl-CS" sz="1400" dirty="0">
              <a:solidFill>
                <a:srgbClr val="2D92B1"/>
              </a:solidFill>
              <a:latin typeface="Comic Sans MS" pitchFamily="66" charset="0"/>
            </a:endParaRPr>
          </a:p>
          <a:p>
            <a:pPr lvl="1">
              <a:buClr>
                <a:srgbClr val="FF6600"/>
              </a:buClr>
              <a:buFont typeface="Arial Unicode MS" pitchFamily="34" charset="-128"/>
              <a:buChar char="✫"/>
            </a:pPr>
            <a:r>
              <a:rPr lang="en" sz="2600" dirty="0">
                <a:solidFill>
                  <a:srgbClr val="2D92B1"/>
                </a:solidFill>
                <a:latin typeface="Comic Sans MS" pitchFamily="66" charset="0"/>
              </a:rPr>
              <a:t> </a:t>
            </a:r>
            <a:r>
              <a:rPr lang="en" sz="2800" b="1" dirty="0">
                <a:solidFill>
                  <a:srgbClr val="2D92B1"/>
                </a:solidFill>
                <a:latin typeface="Comic Sans MS" pitchFamily="66" charset="0"/>
              </a:rPr>
              <a:t>Orthostatic hypotension</a:t>
            </a:r>
            <a:r>
              <a:rPr lang="en" sz="2800" dirty="0">
                <a:solidFill>
                  <a:srgbClr val="2D92B1"/>
                </a:solidFill>
                <a:latin typeface="Comic Sans MS" pitchFamily="66" charset="0"/>
              </a:rPr>
              <a:t> </a:t>
            </a:r>
          </a:p>
          <a:p>
            <a:pPr lvl="1">
              <a:buClr>
                <a:srgbClr val="FF6600"/>
              </a:buClr>
              <a:buFont typeface="Arial Unicode MS" pitchFamily="34" charset="-128"/>
              <a:buNone/>
            </a:pP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(phenothiazines and atypical antipsychotics)</a:t>
            </a:r>
          </a:p>
          <a:p>
            <a:pPr lvl="1">
              <a:buClr>
                <a:srgbClr val="FF6600"/>
              </a:buClr>
              <a:buFont typeface="Arial Unicode MS" pitchFamily="34" charset="-128"/>
              <a:buNone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 lvl="1">
              <a:buClr>
                <a:srgbClr val="FF6600"/>
              </a:buClr>
              <a:buFont typeface="Arial Unicode MS" pitchFamily="34" charset="-128"/>
              <a:buChar char="✫"/>
            </a:pPr>
            <a:r>
              <a:rPr lang="en" sz="2800" dirty="0">
                <a:solidFill>
                  <a:srgbClr val="2D92B1"/>
                </a:solidFill>
                <a:latin typeface="Comic Sans MS" pitchFamily="66" charset="0"/>
              </a:rPr>
              <a:t> </a:t>
            </a:r>
            <a:r>
              <a:rPr lang="en" sz="2800" b="1" dirty="0">
                <a:solidFill>
                  <a:srgbClr val="2D92B1"/>
                </a:solidFill>
                <a:latin typeface="Comic Sans MS" pitchFamily="66" charset="0"/>
              </a:rPr>
              <a:t>Prolongation of QT-interval&gt;500ms </a:t>
            </a:r>
            <a:r>
              <a:rPr lang="en" sz="2800" b="1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  <a:cs typeface="Arial" charset="0"/>
              </a:rPr>
              <a:t>→ </a:t>
            </a:r>
            <a:r>
              <a:rPr lang="en" sz="2800" b="1" dirty="0">
                <a:solidFill>
                  <a:srgbClr val="2D92B1"/>
                </a:solidFill>
                <a:latin typeface="Comic Sans MS" pitchFamily="66" charset="0"/>
                <a:cs typeface="Arial" charset="0"/>
              </a:rPr>
              <a:t>“torsade des pointes”</a:t>
            </a:r>
          </a:p>
          <a:p>
            <a:pPr lvl="1">
              <a:buClr>
                <a:srgbClr val="FF6600"/>
              </a:buClr>
              <a:buFont typeface="Arial Unicode MS" pitchFamily="34" charset="-128"/>
              <a:buNone/>
            </a:pPr>
            <a:r>
              <a:rPr lang="en" sz="2400" dirty="0">
                <a:solidFill>
                  <a:srgbClr val="2D92B1"/>
                </a:solidFill>
                <a:latin typeface="Comic Sans MS" pitchFamily="66" charset="0"/>
                <a:cs typeface="Arial" charset="0"/>
              </a:rPr>
              <a:t>(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thioridazine 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  <a:cs typeface="Arial" charset="0"/>
              </a:rPr>
              <a:t>, 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pimozide 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  <a:cs typeface="Arial" charset="0"/>
              </a:rPr>
              <a:t>, 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haloperidol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  <a:cs typeface="Arial" charset="0"/>
              </a:rPr>
              <a:t> 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in large doses 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  <a:cs typeface="Arial" charset="0"/>
              </a:rPr>
              <a:t>, 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</a:rPr>
              <a:t>ziprasidone</a:t>
            </a:r>
            <a:r>
              <a:rPr lang="en" sz="2400" dirty="0">
                <a:solidFill>
                  <a:srgbClr val="2D92B1"/>
                </a:solidFill>
                <a:latin typeface="Comic Sans MS" pitchFamily="66" charset="0"/>
                <a:cs typeface="Arial" charset="0"/>
              </a:rPr>
              <a:t>)</a:t>
            </a:r>
          </a:p>
          <a:p>
            <a:pPr lvl="1">
              <a:buClr>
                <a:srgbClr val="FF6600"/>
              </a:buClr>
              <a:buFont typeface="Arial Unicode MS" pitchFamily="34" charset="-128"/>
              <a:buNone/>
            </a:pPr>
            <a:endParaRPr lang="sr-Cyrl-CS" sz="500" dirty="0">
              <a:solidFill>
                <a:srgbClr val="2D92B1"/>
              </a:solidFill>
              <a:latin typeface="Comic Sans MS" pitchFamily="66" charset="0"/>
              <a:cs typeface="Arial" charset="0"/>
            </a:endParaRPr>
          </a:p>
          <a:p>
            <a:pPr lvl="1">
              <a:buClr>
                <a:srgbClr val="FF6600"/>
              </a:buClr>
              <a:buFont typeface="Arial Unicode MS" pitchFamily="34" charset="-128"/>
              <a:buChar char="✫"/>
            </a:pPr>
            <a:r>
              <a:rPr lang="en" sz="3200" dirty="0">
                <a:solidFill>
                  <a:srgbClr val="2D92B1"/>
                </a:solidFill>
                <a:latin typeface="Comic Sans MS" pitchFamily="66" charset="0"/>
                <a:cs typeface="Arial" charset="0"/>
              </a:rPr>
              <a:t> </a:t>
            </a:r>
            <a:r>
              <a:rPr lang="en" sz="3200" b="1" dirty="0">
                <a:solidFill>
                  <a:srgbClr val="2D92B1"/>
                </a:solidFill>
                <a:latin typeface="Comic Sans MS" pitchFamily="66" charset="0"/>
              </a:rPr>
              <a:t>Myocarditis</a:t>
            </a:r>
            <a:r>
              <a:rPr lang="en" sz="3200" dirty="0">
                <a:solidFill>
                  <a:srgbClr val="2D92B1"/>
                </a:solidFill>
                <a:latin typeface="Comic Sans MS" pitchFamily="66" charset="0"/>
              </a:rPr>
              <a:t> </a:t>
            </a:r>
            <a:r>
              <a:rPr lang="en" sz="2800" dirty="0">
                <a:solidFill>
                  <a:srgbClr val="2D92B1"/>
                </a:solidFill>
                <a:latin typeface="Comic Sans MS" pitchFamily="66" charset="0"/>
              </a:rPr>
              <a:t>(clozapine)</a:t>
            </a:r>
            <a:endParaRPr lang="sr-Cyrl-CS" sz="2800" dirty="0">
              <a:solidFill>
                <a:srgbClr val="2D92B1"/>
              </a:solidFill>
              <a:latin typeface="Comic Sans MS" pitchFamily="66" charset="0"/>
              <a:cs typeface="Arial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 b="1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     </a:t>
            </a:r>
            <a:r>
              <a:rPr lang="en" b="1" u="sng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Neurological side effects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0" y="1219200"/>
            <a:ext cx="9144000" cy="4937760"/>
          </a:xfrm>
        </p:spPr>
        <p:txBody>
          <a:bodyPr/>
          <a:lstStyle/>
          <a:p>
            <a:pPr algn="ctr">
              <a:lnSpc>
                <a:spcPct val="90000"/>
              </a:lnSpc>
              <a:buFontTx/>
              <a:buNone/>
            </a:pPr>
            <a:endParaRPr lang="sr-Cyrl-CS" sz="3200" b="1" u="sng" dirty="0">
              <a:solidFill>
                <a:srgbClr val="2D92B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sr-Cyrl-CS" sz="32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Arial Unicode MS" pitchFamily="34" charset="-128"/>
              <a:buChar char="✫"/>
            </a:pPr>
            <a:r>
              <a:rPr lang="en" sz="2800" dirty="0">
                <a:solidFill>
                  <a:srgbClr val="2D92B1"/>
                </a:solidFill>
                <a:latin typeface="Comic Sans MS" pitchFamily="66" charset="0"/>
              </a:rPr>
              <a:t>They are especially pronounced with strong D</a:t>
            </a:r>
            <a:r>
              <a:rPr lang="en" sz="2800" baseline="-25000" dirty="0">
                <a:solidFill>
                  <a:srgbClr val="2D92B1"/>
                </a:solidFill>
                <a:latin typeface="Comic Sans MS" pitchFamily="66" charset="0"/>
              </a:rPr>
              <a:t>2 </a:t>
            </a:r>
            <a:r>
              <a:rPr lang="en" sz="2800" dirty="0">
                <a:solidFill>
                  <a:srgbClr val="2D92B1"/>
                </a:solidFill>
                <a:latin typeface="Comic Sans MS" pitchFamily="66" charset="0"/>
              </a:rPr>
              <a:t>antagonists</a:t>
            </a:r>
            <a:r>
              <a:rPr lang="sr-Latn-RS" sz="2800" dirty="0">
                <a:solidFill>
                  <a:srgbClr val="2D92B1"/>
                </a:solidFill>
                <a:latin typeface="Comic Sans MS" pitchFamily="66" charset="0"/>
              </a:rPr>
              <a:t> </a:t>
            </a:r>
            <a:r>
              <a:rPr lang="en" sz="2800" dirty="0">
                <a:solidFill>
                  <a:srgbClr val="2D92B1"/>
                </a:solidFill>
                <a:latin typeface="Comic Sans MS" pitchFamily="66" charset="0"/>
              </a:rPr>
              <a:t>(piperazines and butyrophenones)</a:t>
            </a:r>
          </a:p>
          <a:p>
            <a:pPr>
              <a:lnSpc>
                <a:spcPct val="90000"/>
              </a:lnSpc>
              <a:buClr>
                <a:srgbClr val="FF6600"/>
              </a:buClr>
              <a:buFont typeface="Arial Unicode MS" pitchFamily="34" charset="-128"/>
              <a:buNone/>
            </a:pPr>
            <a:endParaRPr lang="sr-Cyrl-CS" sz="2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Arial Unicode MS" pitchFamily="34" charset="-128"/>
              <a:buChar char="✫"/>
            </a:pPr>
            <a:r>
              <a:rPr lang="en" sz="2800" dirty="0">
                <a:solidFill>
                  <a:srgbClr val="2D92B1"/>
                </a:solidFill>
                <a:latin typeface="Comic Sans MS" pitchFamily="66" charset="0"/>
              </a:rPr>
              <a:t>They occur less frequently with clozapine, quetiapine, thioridazine, olanzapine and risperidone</a:t>
            </a:r>
            <a:endParaRPr lang="sr-Cyrl-CS" sz="2800" dirty="0">
              <a:solidFill>
                <a:srgbClr val="2D92B1"/>
              </a:solidFill>
              <a:latin typeface="Comic Sans MS" pitchFamily="66" charset="0"/>
              <a:cs typeface="Arial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" b="1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     </a:t>
            </a:r>
            <a:r>
              <a:rPr lang="en" sz="3600" b="1" dirty="0">
                <a:solidFill>
                  <a:srgbClr val="2D92B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Acute dystonic reaction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500174"/>
            <a:ext cx="8472518" cy="4656786"/>
          </a:xfrm>
        </p:spPr>
        <p:txBody>
          <a:bodyPr>
            <a:normAutofit/>
          </a:bodyPr>
          <a:lstStyle/>
          <a:p>
            <a:pPr algn="ctr">
              <a:buClr>
                <a:srgbClr val="FF6600"/>
              </a:buClr>
              <a:buFont typeface="Arial Unicode MS" pitchFamily="34" charset="-128"/>
              <a:buNone/>
            </a:pPr>
            <a:endParaRPr lang="sr-Cyrl-CS" sz="1800" b="1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Arial Unicode MS" pitchFamily="34" charset="-128"/>
              <a:buChar char="✫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It occurs after the first doses, 24 - 48 hours</a:t>
            </a:r>
          </a:p>
          <a:p>
            <a:pPr>
              <a:buClr>
                <a:srgbClr val="FF6600"/>
              </a:buClr>
              <a:buFont typeface="Arial Unicode MS" pitchFamily="34" charset="-128"/>
              <a:buNone/>
            </a:pPr>
            <a:endParaRPr lang="sr-Cyrl-CS" sz="9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Arial Unicode MS" pitchFamily="34" charset="-128"/>
              <a:buChar char="✫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Grimacing, torticollis, ocular crises, opisthotonus, spasm of the respiratory muscles</a:t>
            </a:r>
            <a:endParaRPr lang="sr-Cyrl-CS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Arial Unicode MS" pitchFamily="34" charset="-128"/>
              <a:buNone/>
            </a:pPr>
            <a:endParaRPr lang="sr-Cyrl-CS" sz="9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Arial Unicode MS" pitchFamily="34" charset="-128"/>
              <a:buNone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Arial Unicode MS" pitchFamily="34" charset="-128"/>
              <a:buChar char="✫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It is common in young men</a:t>
            </a:r>
          </a:p>
          <a:p>
            <a:pPr>
              <a:buClr>
                <a:srgbClr val="FF6600"/>
              </a:buClr>
              <a:buFont typeface="Arial Unicode MS" pitchFamily="34" charset="-128"/>
              <a:buNone/>
            </a:pPr>
            <a:endParaRPr lang="sr-Cyrl-CS" sz="11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Arial Unicode MS" pitchFamily="34" charset="-128"/>
              <a:buNone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Arial Unicode MS" pitchFamily="34" charset="-128"/>
              <a:buChar char="✫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It responds well to parenteral administration of anticholinergic antiparkinson drugs</a:t>
            </a:r>
            <a:endParaRPr lang="sr-Latn-CS" dirty="0">
              <a:solidFill>
                <a:srgbClr val="2D92B1"/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" sz="3600" b="1" dirty="0">
                <a:solidFill>
                  <a:srgbClr val="2D92B1"/>
                </a:solidFill>
                <a:latin typeface="Comic Sans MS" pitchFamily="66" charset="0"/>
              </a:rPr>
              <a:t>Akathisia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142844" y="1571612"/>
            <a:ext cx="8543956" cy="4585348"/>
          </a:xfrm>
        </p:spPr>
        <p:txBody>
          <a:bodyPr/>
          <a:lstStyle/>
          <a:p>
            <a:pPr algn="ctr">
              <a:buFont typeface="Wingdings" pitchFamily="2" charset="2"/>
              <a:buChar char="ü"/>
            </a:pPr>
            <a:endParaRPr lang="sr-Cyrl-CS" sz="1400" b="1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A feeling of anxiety and an overwhelming need to be constantly on the move</a:t>
            </a:r>
            <a:endParaRPr lang="sr-Cyrl-CS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1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It occurs with the use of atypical antipsychotics</a:t>
            </a:r>
            <a:endParaRPr lang="sr-Cyrl-CS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1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Reduce the dose of the drug or change it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1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Moderate dose of propranolol or benzodiazepine</a:t>
            </a:r>
            <a:endParaRPr lang="sr-Latn-CS" dirty="0">
              <a:solidFill>
                <a:srgbClr val="2D92B1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" sz="3600" b="1" dirty="0">
                <a:solidFill>
                  <a:srgbClr val="2D92B1"/>
                </a:solidFill>
                <a:latin typeface="Comic Sans MS" pitchFamily="66" charset="0"/>
              </a:rPr>
              <a:t>Parkinson's syndrome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643050"/>
            <a:ext cx="8229600" cy="4513910"/>
          </a:xfrm>
        </p:spPr>
        <p:txBody>
          <a:bodyPr/>
          <a:lstStyle/>
          <a:p>
            <a:pPr algn="ctr">
              <a:buFontTx/>
              <a:buNone/>
            </a:pPr>
            <a:endParaRPr lang="sr-Cyrl-CS" sz="1600" b="1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It develops gradually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1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Hypokinesia + tremor + rigidity + expressionless face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1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Anticholinergics or amantadine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1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Clozapine and quetiapine rarely cause this syndrome</a:t>
            </a:r>
            <a:endParaRPr lang="sr-Latn-CS" dirty="0">
              <a:solidFill>
                <a:srgbClr val="2D92B1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" sz="3600" b="1" dirty="0">
                <a:solidFill>
                  <a:srgbClr val="2D92B1"/>
                </a:solidFill>
                <a:latin typeface="Comic Sans MS" pitchFamily="66" charset="0"/>
              </a:rPr>
              <a:t>Neuroleptic malignant syndrome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ctr">
              <a:lnSpc>
                <a:spcPct val="90000"/>
              </a:lnSpc>
              <a:buFontTx/>
              <a:buNone/>
            </a:pPr>
            <a:endParaRPr lang="sr-Cyrl-CS" sz="2000" b="1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It resembles severe parkinsonism</a:t>
            </a: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Coarse tremor, catatonia</a:t>
            </a: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Hyperthermia, labile pulse and AT</a:t>
            </a: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Increase in serum creatine kinase</a:t>
            </a: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In atypical cases - delirium without rigidity</a:t>
            </a:r>
            <a:endParaRPr lang="sr-Cyrl-CS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Mortality 10%</a:t>
            </a: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endParaRPr lang="sr-Cyrl-CS" sz="7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lnSpc>
                <a:spcPct val="90000"/>
              </a:lnSpc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Dantrolene or bromocriptine</a:t>
            </a:r>
            <a:endParaRPr lang="sr-Latn-CS" dirty="0">
              <a:solidFill>
                <a:srgbClr val="2D92B1"/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" sz="3600" b="1" dirty="0">
                <a:solidFill>
                  <a:srgbClr val="2D92B1"/>
                </a:solidFill>
                <a:latin typeface="Comic Sans MS" pitchFamily="66" charset="0"/>
              </a:rPr>
              <a:t>Tardive dyskinesia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14282" y="1643050"/>
            <a:ext cx="8715436" cy="4513910"/>
          </a:xfrm>
        </p:spPr>
        <p:txBody>
          <a:bodyPr/>
          <a:lstStyle/>
          <a:p>
            <a:pPr algn="ctr">
              <a:buFontTx/>
              <a:buNone/>
            </a:pPr>
            <a:endParaRPr lang="sr-Cyrl-CS" sz="1600" b="1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In the elderly, with mood disorders</a:t>
            </a:r>
            <a:endParaRPr lang="sr-Cyrl-CS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Prevalence in older antipsychotics is 15-25%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8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The lowest risk is with clozapine, followed by olanzapine, ziprasidone and aripiprazole</a:t>
            </a:r>
            <a:endParaRPr lang="sr-Latn-CS" dirty="0">
              <a:solidFill>
                <a:srgbClr val="2D92B1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Stereotyped, repetitive, involuntary, rapid (tic-like) movements of the face, eyelids, tongue, limbs, or body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2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Twisting, slow (athetosis) or dystonia movements are also possible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2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Perioral tremor ("rabbit syndrome")</a:t>
            </a: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endParaRPr lang="sr-Cyrl-CS" sz="1200" dirty="0">
              <a:solidFill>
                <a:srgbClr val="2D92B1"/>
              </a:solidFill>
              <a:latin typeface="Comic Sans MS" pitchFamily="66" charset="0"/>
            </a:endParaRPr>
          </a:p>
          <a:p>
            <a:pPr>
              <a:buClr>
                <a:srgbClr val="FF6600"/>
              </a:buClr>
              <a:buFont typeface="Wingdings" pitchFamily="2" charset="2"/>
              <a:buChar char="ü"/>
            </a:pPr>
            <a:r>
              <a:rPr lang="en" dirty="0">
                <a:solidFill>
                  <a:srgbClr val="2D92B1"/>
                </a:solidFill>
                <a:latin typeface="Comic Sans MS" pitchFamily="66" charset="0"/>
              </a:rPr>
              <a:t>Tardive dyskinesia disappears in sleep, worsens with excitement</a:t>
            </a:r>
            <a:endParaRPr lang="sr-Latn-CS" dirty="0">
              <a:solidFill>
                <a:srgbClr val="2D92B1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Origi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59</TotalTime>
  <Words>577</Words>
  <Application>Microsoft Office PowerPoint</Application>
  <PresentationFormat>On-screen Show (4:3)</PresentationFormat>
  <Paragraphs>133</Paragraphs>
  <Slides>17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6" baseType="lpstr">
      <vt:lpstr>Arial Unicode MS</vt:lpstr>
      <vt:lpstr>Bookman Old Style</vt:lpstr>
      <vt:lpstr>Calibri</vt:lpstr>
      <vt:lpstr>Comic Sans MS</vt:lpstr>
      <vt:lpstr>Gill Sans MT</vt:lpstr>
      <vt:lpstr>Monotype Sorts 2</vt:lpstr>
      <vt:lpstr>Wingdings</vt:lpstr>
      <vt:lpstr>Wingdings 3</vt:lpstr>
      <vt:lpstr>Origin</vt:lpstr>
      <vt:lpstr>ADVERSE EFFECTS  OF ANTIPSYCHOTICS </vt:lpstr>
      <vt:lpstr>Cardiovascular side effects</vt:lpstr>
      <vt:lpstr>     Neurological side effects</vt:lpstr>
      <vt:lpstr>     Acute dystonic reaction</vt:lpstr>
      <vt:lpstr>Akathisia</vt:lpstr>
      <vt:lpstr>Parkinson's syndrome</vt:lpstr>
      <vt:lpstr>Neuroleptic malignant syndrome</vt:lpstr>
      <vt:lpstr>Tardive dyskinesia</vt:lpstr>
      <vt:lpstr>PowerPoint Presentation</vt:lpstr>
      <vt:lpstr>PowerPoint Presentation</vt:lpstr>
      <vt:lpstr>Metabolic effects</vt:lpstr>
      <vt:lpstr>Effects on bone marrow</vt:lpstr>
      <vt:lpstr>Skin reactions</vt:lpstr>
      <vt:lpstr>Eye reactions</vt:lpstr>
      <vt:lpstr>Effects on the gastrointestinal tract  and liver</vt:lpstr>
      <vt:lpstr> Hyperprolactinemia</vt:lpstr>
      <vt:lpstr>Antipsychotic drug interactions</vt:lpstr>
    </vt:vector>
  </TitlesOfParts>
  <Company>Xp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НЕЖЕЉЕНА ДЕЈСТВА  АНТИПСИХОТИКА </dc:title>
  <dc:creator> </dc:creator>
  <cp:lastModifiedBy>Boj</cp:lastModifiedBy>
  <cp:revision>7</cp:revision>
  <dcterms:created xsi:type="dcterms:W3CDTF">2011-02-28T14:22:03Z</dcterms:created>
  <dcterms:modified xsi:type="dcterms:W3CDTF">2023-07-29T15:41:51Z</dcterms:modified>
</cp:coreProperties>
</file>

<file path=docProps/thumbnail.jpeg>
</file>